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65" r:id="rId24"/>
    <p:sldId id="2066" r:id="rId25"/>
    <p:sldId id="2074" r:id="rId26"/>
    <p:sldId id="2067" r:id="rId27"/>
    <p:sldId id="2075" r:id="rId28"/>
    <p:sldId id="2060" r:id="rId29"/>
    <p:sldId id="4986" r:id="rId30"/>
    <p:sldId id="2068" r:id="rId31"/>
    <p:sldId id="2071" r:id="rId32"/>
    <p:sldId id="2061" r:id="rId33"/>
    <p:sldId id="4987" r:id="rId34"/>
    <p:sldId id="2073" r:id="rId35"/>
    <p:sldId id="2057"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65"/>
            <p14:sldId id="2066"/>
            <p14:sldId id="2074"/>
            <p14:sldId id="2067"/>
            <p14:sldId id="2075"/>
          </p14:sldIdLst>
        </p14:section>
        <p14:section name="Visualize" id="{3F319F81-0A0E-4DFB-B619-DB2FA2DF2C54}">
          <p14:sldIdLst>
            <p14:sldId id="2060"/>
            <p14:sldId id="4986"/>
            <p14:sldId id="2068"/>
            <p14:sldId id="2071"/>
          </p14:sldIdLst>
        </p14:section>
        <p14:section name="Threat hunting" id="{290DD097-89B2-42C2-AB46-77FF300355DB}">
          <p14:sldIdLst>
            <p14:sldId id="2061"/>
            <p14:sldId id="4987"/>
            <p14:sldId id="2073"/>
          </p14:sldIdLst>
        </p14:section>
        <p14:section name="Close" id="{343109AD-2ABF-494B-BE91-E958B78D61F9}">
          <p14:sldIdLst>
            <p14:sldId id="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055" autoAdjust="0"/>
  </p:normalViewPr>
  <p:slideViewPr>
    <p:cSldViewPr snapToGrid="0">
      <p:cViewPr>
        <p:scale>
          <a:sx n="100" d="100"/>
          <a:sy n="100" d="100"/>
        </p:scale>
        <p:origin x="864" y="138"/>
      </p:cViewPr>
      <p:guideLst/>
    </p:cSldViewPr>
  </p:slideViewPr>
  <p:outlineViewPr>
    <p:cViewPr>
      <p:scale>
        <a:sx n="33" d="100"/>
        <a:sy n="33" d="100"/>
      </p:scale>
      <p:origin x="0" y="0"/>
    </p:cViewPr>
  </p:outlineViewPr>
  <p:notesTextViewPr>
    <p:cViewPr>
      <p:scale>
        <a:sx n="145" d="100"/>
        <a:sy n="14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9:28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CMK enables all data saved or sent to Azure Sentinel to be encrypted in all relevant storage resources with an Azure Key Vault key created or owned by you or your customers. In the event that a user revokes the key encryption key, either by deleting it or removing access for Azure Sentinel, within one hour, Azure Sentinel will honor the change and behave as if the data is no longer available. At this point, any operation performed that uses persistent storage resources such as data ingestion, persistent configuration changes, and incident creation, will be prevented. Previously stored data will not be deleted but will remain inaccessible. Inaccessible data is governed by the data-retention policy and will be purged in accordance with that policy. The only operation possible after the encryption key is revoked or deleted is account deletion. If access is restored after revocation, Azure Sentinel will restore access to the data within an hour. You can also rotate keys by creating a new version of the key and within an hour Sentinel will begin using the new version.</a:t>
            </a:r>
          </a:p>
          <a:p>
            <a:endParaRPr lang="en-US" dirty="0"/>
          </a:p>
          <a:p>
            <a:r>
              <a:rPr lang="en-US" dirty="0"/>
              <a:t>CMK is provided only to customers who are new and access to this capability is controlled by Azure feature registration. You can request access by contacting azuresentinelCMK@microsoft.com, and as capacity is available, pending requests will be approved.</a:t>
            </a:r>
          </a:p>
          <a:p>
            <a:endParaRPr lang="en-US" dirty="0"/>
          </a:p>
          <a:p>
            <a:r>
              <a:rPr lang="en-US" dirty="0"/>
              <a:t>The Azure Sentinel CMK capability is only available in East US, West US 2, and South Central US regions and the CMK capability is only available to customers sending 1TB per day or more. </a:t>
            </a:r>
          </a:p>
          <a:p>
            <a:endParaRPr lang="en-US" dirty="0"/>
          </a:p>
          <a:p>
            <a:r>
              <a:rPr lang="en-US" dirty="0"/>
              <a:t>With CMK, you'll be encrypting the contents of the Log Analytics workspace Sentinel is enabled in as well as all of the other associated resources such as storage accounts for diagnostics storage collection with a key managed in Azure Key Vault.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492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6056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6/1/2020 9:50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running through Azure Sentinel from a few different lenses. If you've already deployed Azure Sentinel, some of this might be a repeat but I'll call out best practices where possible. </a:t>
            </a:r>
          </a:p>
          <a:p>
            <a:endParaRPr lang="en-US" dirty="0"/>
          </a:p>
          <a:p>
            <a:r>
              <a:rPr lang="en-US" dirty="0"/>
              <a:t>We'll start with Azure Sentinel data, including data storage in Log Analytics and how to approach workspace design in both a single tenant and multi-tenant environment. Next we'll cover the various sources of data that are available for ingestion into Log Analytics and analysis through Azure Sentinel and how that data can be encrypted.</a:t>
            </a:r>
          </a:p>
          <a:p>
            <a:endParaRPr lang="en-US" dirty="0"/>
          </a:p>
          <a:p>
            <a:r>
              <a:rPr lang="en-US" dirty="0"/>
              <a:t>Then, we'll talk about what you can do with your data once it's being ingested into Log Analytics. This includes leverage built-in detection rules and creating your own custom rule templates.</a:t>
            </a:r>
          </a:p>
          <a:p>
            <a:endParaRPr lang="en-US" dirty="0"/>
          </a:p>
          <a:p>
            <a:r>
              <a:rPr lang="en-US" dirty="0"/>
              <a:t>After that, we'll review visualizations and what you can do with Workbooks in Sentinel.</a:t>
            </a:r>
          </a:p>
          <a:p>
            <a:endParaRPr lang="en-US" dirty="0"/>
          </a:p>
          <a:p>
            <a:r>
              <a:rPr lang="en-US" dirty="0"/>
              <a:t>And finally, we'll close with Security Orchestration, Automation and Response, or SOAR.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440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Azure Sentinel data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60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think about before we enable Sentinel is what workspace (or workspaces!) it is going to be enabled in. There's a lot of nuance here with single vs multi-tenant considerations and how data is governed and how costs manifest for both bandwidth and storage across your solution stack.</a:t>
            </a:r>
          </a:p>
          <a:p>
            <a:endParaRPr lang="en-US" dirty="0"/>
          </a:p>
          <a:p>
            <a:r>
              <a:rPr lang="en-US" dirty="0"/>
              <a:t>If you have multiple workspaces for performance, resiliency, or data sovereignty – are there any pitfalls to incident or alert correlation you need to be aware of? As you onboard other solutions or even as new functionality is added to existing solutions like Azure Security Center you need to understand where that data is going to reside and if it generates incidents, how are you going to keep the alert noise 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453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mailto:azuresentinelCMK@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39"/>
            <a:ext cx="362696" cy="1256401"/>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977510"/>
            <a:ext cx="6667500" cy="4899803"/>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r>
              <a:rPr lang="en-US" dirty="0"/>
              <a:t>Most are free </a:t>
            </a:r>
          </a:p>
          <a:p>
            <a:pPr lvl="1"/>
            <a:r>
              <a:rPr lang="en-US" dirty="0"/>
              <a:t>O365</a:t>
            </a:r>
          </a:p>
          <a:p>
            <a:pPr lvl="1"/>
            <a:r>
              <a:rPr lang="en-US" dirty="0"/>
              <a:t>Azure Activity</a:t>
            </a:r>
          </a:p>
          <a:p>
            <a:pPr lvl="1"/>
            <a:r>
              <a:rPr lang="en-US" dirty="0"/>
              <a:t>1st Party Alerts – MCAS, AATP, MDATP, AAD IP</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Customer-managed key</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sz="quarter" idx="10"/>
          </p:nvPr>
        </p:nvSpPr>
        <p:spPr>
          <a:xfrm>
            <a:off x="584200" y="1435100"/>
            <a:ext cx="11018838" cy="5010602"/>
          </a:xfrm>
        </p:spPr>
        <p:txBody>
          <a:bodyPr/>
          <a:lstStyle/>
          <a:p>
            <a:r>
              <a:rPr lang="en-US" dirty="0"/>
              <a:t>All data saved or sent to Sentinel can be encrypted with CMK</a:t>
            </a:r>
          </a:p>
          <a:p>
            <a:r>
              <a:rPr lang="en-US" dirty="0"/>
              <a:t>Only available to new customers</a:t>
            </a:r>
          </a:p>
          <a:p>
            <a:pPr lvl="1"/>
            <a:r>
              <a:rPr lang="en-US" dirty="0"/>
              <a:t>Request at </a:t>
            </a:r>
            <a:r>
              <a:rPr lang="en-US" dirty="0">
                <a:hlinkClick r:id="rId3"/>
              </a:rPr>
              <a:t>azuresentinelCMK@microsoft.com</a:t>
            </a:r>
            <a:endParaRPr lang="en-US" dirty="0"/>
          </a:p>
          <a:p>
            <a:r>
              <a:rPr lang="en-US" dirty="0"/>
              <a:t>Limited regions</a:t>
            </a:r>
          </a:p>
          <a:p>
            <a:pPr lvl="1"/>
            <a:r>
              <a:rPr lang="en-US" dirty="0"/>
              <a:t>East US</a:t>
            </a:r>
          </a:p>
          <a:p>
            <a:pPr lvl="1"/>
            <a:r>
              <a:rPr lang="en-US" dirty="0"/>
              <a:t>West US 2</a:t>
            </a:r>
          </a:p>
          <a:p>
            <a:pPr lvl="1"/>
            <a:r>
              <a:rPr lang="en-US" dirty="0"/>
              <a:t>South Central US</a:t>
            </a:r>
          </a:p>
          <a:p>
            <a:r>
              <a:rPr lang="en-US" dirty="0"/>
              <a:t>Larger workloads</a:t>
            </a:r>
          </a:p>
          <a:p>
            <a:pPr lvl="1"/>
            <a:r>
              <a:rPr lang="en-US" dirty="0"/>
              <a:t>1TB per-day or more of data ingested in Sentinel </a:t>
            </a:r>
          </a:p>
          <a:p>
            <a:endParaRPr lang="en-US" dirty="0"/>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Implementing customer managed keys for Azure Sentinel</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278846"/>
          </a:xfrm>
        </p:spPr>
        <p:txBody>
          <a:bodyPr/>
          <a:lstStyle/>
          <a:p>
            <a:r>
              <a:rPr lang="en-US" dirty="0"/>
              <a:t>You got data… now what?  </a:t>
            </a:r>
          </a:p>
          <a:p>
            <a:pPr lvl="1"/>
            <a:r>
              <a:rPr lang="en-US" dirty="0"/>
              <a:t>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ADD3E-E484-466C-B17A-1938E3CA012F}"/>
              </a:ext>
            </a:extLst>
          </p:cNvPr>
          <p:cNvSpPr>
            <a:spLocks noGrp="1"/>
          </p:cNvSpPr>
          <p:nvPr>
            <p:ph type="title"/>
          </p:nvPr>
        </p:nvSpPr>
        <p:spPr/>
        <p:txBody>
          <a:bodyPr/>
          <a:lstStyle/>
          <a:p>
            <a:r>
              <a:rPr lang="en-US" dirty="0"/>
              <a:t>Built-in rules</a:t>
            </a:r>
          </a:p>
        </p:txBody>
      </p:sp>
      <p:sp>
        <p:nvSpPr>
          <p:cNvPr id="4" name="Text Placeholder 3">
            <a:extLst>
              <a:ext uri="{FF2B5EF4-FFF2-40B4-BE49-F238E27FC236}">
                <a16:creationId xmlns:a16="http://schemas.microsoft.com/office/drawing/2014/main" id="{5175ECFC-6888-403E-B1E4-67FCE199AB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0495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E905-5D61-47F1-AE06-6941B425036D}"/>
              </a:ext>
            </a:extLst>
          </p:cNvPr>
          <p:cNvSpPr>
            <a:spLocks noGrp="1"/>
          </p:cNvSpPr>
          <p:nvPr>
            <p:ph type="title"/>
          </p:nvPr>
        </p:nvSpPr>
        <p:spPr/>
        <p:txBody>
          <a:bodyPr/>
          <a:lstStyle/>
          <a:p>
            <a:r>
              <a:rPr lang="en-US" dirty="0"/>
              <a:t>Custom rules creation</a:t>
            </a:r>
          </a:p>
        </p:txBody>
      </p:sp>
      <p:sp>
        <p:nvSpPr>
          <p:cNvPr id="3" name="Text Placeholder 2">
            <a:extLst>
              <a:ext uri="{FF2B5EF4-FFF2-40B4-BE49-F238E27FC236}">
                <a16:creationId xmlns:a16="http://schemas.microsoft.com/office/drawing/2014/main" id="{2DC9D647-3464-4130-87BB-38EE3BAAA95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61753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58F0-7928-4917-BB96-C43AE2683494}"/>
              </a:ext>
            </a:extLst>
          </p:cNvPr>
          <p:cNvSpPr>
            <a:spLocks noGrp="1"/>
          </p:cNvSpPr>
          <p:nvPr>
            <p:ph type="title"/>
          </p:nvPr>
        </p:nvSpPr>
        <p:spPr/>
        <p:txBody>
          <a:bodyPr/>
          <a:lstStyle/>
          <a:p>
            <a:r>
              <a:rPr lang="en-US" dirty="0"/>
              <a:t>Alerts and automated threat response</a:t>
            </a:r>
          </a:p>
        </p:txBody>
      </p:sp>
      <p:sp>
        <p:nvSpPr>
          <p:cNvPr id="3" name="Text Placeholder 2">
            <a:extLst>
              <a:ext uri="{FF2B5EF4-FFF2-40B4-BE49-F238E27FC236}">
                <a16:creationId xmlns:a16="http://schemas.microsoft.com/office/drawing/2014/main" id="{43A352BA-9689-4BF5-9657-8FD977B994D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014489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0887E2-73E1-44F7-A214-E31BDC5D77C1}"/>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81EE6DE9-A889-46F3-8DC7-9EEAC82CD012}"/>
              </a:ext>
            </a:extLst>
          </p:cNvPr>
          <p:cNvSpPr>
            <a:spLocks noGrp="1"/>
          </p:cNvSpPr>
          <p:nvPr>
            <p:ph type="body" sz="quarter" idx="10"/>
          </p:nvPr>
        </p:nvSpPr>
        <p:spPr/>
        <p:txBody>
          <a:bodyPr/>
          <a:lstStyle/>
          <a:p>
            <a:r>
              <a:rPr lang="en-US" dirty="0"/>
              <a:t>API integrations with Microsoft Security Graph</a:t>
            </a:r>
          </a:p>
        </p:txBody>
      </p:sp>
    </p:spTree>
    <p:extLst>
      <p:ext uri="{BB962C8B-B14F-4D97-AF65-F5344CB8AC3E}">
        <p14:creationId xmlns:p14="http://schemas.microsoft.com/office/powerpoint/2010/main" val="4298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05394-225B-4753-83CD-E9C02AA43F48}"/>
              </a:ext>
            </a:extLst>
          </p:cNvPr>
          <p:cNvSpPr>
            <a:spLocks noGrp="1"/>
          </p:cNvSpPr>
          <p:nvPr>
            <p:ph type="title"/>
          </p:nvPr>
        </p:nvSpPr>
        <p:spPr/>
        <p:txBody>
          <a:bodyPr/>
          <a:lstStyle/>
          <a:p>
            <a:r>
              <a:rPr lang="en-US" dirty="0"/>
              <a:t>Create custom workbooks</a:t>
            </a:r>
          </a:p>
        </p:txBody>
      </p:sp>
      <p:sp>
        <p:nvSpPr>
          <p:cNvPr id="4" name="Text Placeholder 3">
            <a:extLst>
              <a:ext uri="{FF2B5EF4-FFF2-40B4-BE49-F238E27FC236}">
                <a16:creationId xmlns:a16="http://schemas.microsoft.com/office/drawing/2014/main" id="{B9C56018-494E-4A27-AC0D-5C169BD39B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41945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a:t>
            </a:r>
            <a:r>
              <a:rPr lang="en-US" dirty="0" err="1"/>
              <a:t>orchtestration</a:t>
            </a:r>
            <a:endParaRPr lang="en-US" dirty="0"/>
          </a:p>
        </p:txBody>
      </p:sp>
    </p:spTree>
    <p:extLst>
      <p:ext uri="{BB962C8B-B14F-4D97-AF65-F5344CB8AC3E}">
        <p14:creationId xmlns:p14="http://schemas.microsoft.com/office/powerpoint/2010/main" val="42097577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309812"/>
            <a:ext cx="3182027" cy="553998"/>
          </a:xfrm>
        </p:spPr>
        <p:txBody>
          <a:bodyPr/>
          <a:lstStyle/>
          <a:p>
            <a:pPr algn="ctr"/>
            <a:r>
              <a:rPr lang="en-US" dirty="0"/>
              <a:t>SOAR</a:t>
            </a:r>
          </a:p>
        </p:txBody>
      </p:sp>
      <p:sp>
        <p:nvSpPr>
          <p:cNvPr id="3" name="Text Placeholder 2">
            <a:extLst>
              <a:ext uri="{FF2B5EF4-FFF2-40B4-BE49-F238E27FC236}">
                <a16:creationId xmlns:a16="http://schemas.microsoft.com/office/drawing/2014/main" id="{BBC98A42-FAF2-425C-A701-074AEF68998D}"/>
              </a:ext>
            </a:extLst>
          </p:cNvPr>
          <p:cNvSpPr>
            <a:spLocks noGrp="1"/>
          </p:cNvSpPr>
          <p:nvPr>
            <p:ph type="body" sz="quarter" idx="11"/>
          </p:nvPr>
        </p:nvSpPr>
        <p:spPr>
          <a:xfrm>
            <a:off x="4354523" y="2309812"/>
            <a:ext cx="7254865" cy="1522468"/>
          </a:xfrm>
        </p:spPr>
        <p:txBody>
          <a:bodyPr/>
          <a:lstStyle/>
          <a:p>
            <a:r>
              <a:rPr lang="en-US" dirty="0"/>
              <a:t>Reduce your workload with automation</a:t>
            </a:r>
          </a:p>
          <a:p>
            <a:r>
              <a:rPr lang="en-US" dirty="0"/>
              <a:t>Use GitHub templates	</a:t>
            </a:r>
          </a:p>
          <a:p>
            <a:pPr lvl="1"/>
            <a:r>
              <a:rPr lang="en-US" dirty="0"/>
              <a:t>…. and share your workbooks back!</a:t>
            </a:r>
          </a:p>
        </p:txBody>
      </p:sp>
      <p:grpSp>
        <p:nvGrpSpPr>
          <p:cNvPr id="2" name="Group 1">
            <a:extLst>
              <a:ext uri="{FF2B5EF4-FFF2-40B4-BE49-F238E27FC236}">
                <a16:creationId xmlns:a16="http://schemas.microsoft.com/office/drawing/2014/main" id="{A1DA881E-B744-4D3D-A385-29F7CA1F08F3}"/>
              </a:ext>
            </a:extLst>
          </p:cNvPr>
          <p:cNvGrpSpPr>
            <a:grpSpLocks noChangeAspect="1"/>
          </p:cNvGrpSpPr>
          <p:nvPr/>
        </p:nvGrpSpPr>
        <p:grpSpPr>
          <a:xfrm>
            <a:off x="438869" y="3144912"/>
            <a:ext cx="3474720" cy="2487179"/>
            <a:chOff x="6569076" y="1436687"/>
            <a:chExt cx="5870574" cy="4202113"/>
          </a:xfrm>
        </p:grpSpPr>
        <p:pic>
          <p:nvPicPr>
            <p:cNvPr id="5" name="Picture 4">
              <a:extLst>
                <a:ext uri="{FF2B5EF4-FFF2-40B4-BE49-F238E27FC236}">
                  <a16:creationId xmlns:a16="http://schemas.microsoft.com/office/drawing/2014/main" id="{9620A616-67E4-4479-8545-5BCCBEE14C5F}"/>
                </a:ext>
              </a:extLst>
            </p:cNvPr>
            <p:cNvPicPr>
              <a:picLocks noChangeAspect="1"/>
            </p:cNvPicPr>
            <p:nvPr/>
          </p:nvPicPr>
          <p:blipFill rotWithShape="1">
            <a:blip r:embed="rId3"/>
            <a:stretch/>
          </p:blipFill>
          <p:spPr>
            <a:xfrm>
              <a:off x="6862763" y="1940033"/>
              <a:ext cx="5145541" cy="3138049"/>
            </a:xfrm>
            <a:prstGeom prst="rect">
              <a:avLst/>
            </a:prstGeom>
          </p:spPr>
        </p:pic>
        <p:pic>
          <p:nvPicPr>
            <p:cNvPr id="13" name="Picture 12" descr="A picture containing black, monitor, sitting, dark&#10;&#10;Description automatically generated">
              <a:extLst>
                <a:ext uri="{FF2B5EF4-FFF2-40B4-BE49-F238E27FC236}">
                  <a16:creationId xmlns:a16="http://schemas.microsoft.com/office/drawing/2014/main" id="{41C85DDB-C610-41FF-B70B-64A247FB0D9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103038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1956241"/>
            <a:ext cx="6667500" cy="2942344"/>
          </a:xfrm>
        </p:spPr>
        <p:txBody>
          <a:bodyPr/>
          <a:lstStyle/>
          <a:p>
            <a:r>
              <a:rPr lang="en-US" dirty="0"/>
              <a:t>Tenant</a:t>
            </a:r>
          </a:p>
          <a:p>
            <a:pPr lvl="1"/>
            <a:r>
              <a:rPr lang="en-US" dirty="0"/>
              <a:t>Single</a:t>
            </a:r>
          </a:p>
          <a:p>
            <a:pPr lvl="1"/>
            <a:r>
              <a:rPr lang="en-US" dirty="0"/>
              <a:t>Multiple</a:t>
            </a:r>
          </a:p>
          <a:p>
            <a:r>
              <a:rPr lang="en-US" dirty="0"/>
              <a:t>Data governance</a:t>
            </a:r>
          </a:p>
          <a:p>
            <a:r>
              <a:rPr lang="en-US" dirty="0"/>
              <a:t>Costs</a:t>
            </a:r>
          </a:p>
          <a:p>
            <a:pPr lvl="1"/>
            <a:r>
              <a:rPr lang="en-US" dirty="0"/>
              <a:t>Bandwidth</a:t>
            </a:r>
          </a:p>
          <a:p>
            <a:pPr lvl="1"/>
            <a:r>
              <a:rPr lang="en-US" dirty="0"/>
              <a:t>Storage</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p:txBody>
          <a:bodyPr/>
          <a:lstStyle/>
          <a:p>
            <a:r>
              <a:rPr lang="en-US" sz="3200" dirty="0"/>
              <a:t>Workspace Design (Single Tenant)</a:t>
            </a:r>
            <a:br>
              <a:rPr lang="en-US" sz="3200" dirty="0"/>
            </a:br>
            <a:r>
              <a:rPr lang="en-US" sz="2400" dirty="0">
                <a:solidFill>
                  <a:schemeClr val="accent1"/>
                </a:solidFill>
              </a:rPr>
              <a:t>One single workspace per tenant – many customers can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a:t>But 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368</TotalTime>
  <Words>2150</Words>
  <Application>Microsoft Office PowerPoint</Application>
  <PresentationFormat>Widescreen</PresentationFormat>
  <Paragraphs>365</Paragraphs>
  <Slides>32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Lucida Console</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can do this today!</vt:lpstr>
      <vt:lpstr>Workspace Design (Single Tenant) Regional workspaces</vt:lpstr>
      <vt:lpstr>Workspace Design (Single Tenant)</vt:lpstr>
      <vt:lpstr>But 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Customer-managed key</vt:lpstr>
      <vt:lpstr>Demo</vt:lpstr>
      <vt:lpstr>Analytics</vt:lpstr>
      <vt:lpstr>Analytics</vt:lpstr>
      <vt:lpstr>Built-in rules</vt:lpstr>
      <vt:lpstr>Custom rules creation</vt:lpstr>
      <vt:lpstr>Demo</vt:lpstr>
      <vt:lpstr>Alerts and automated threat response</vt:lpstr>
      <vt:lpstr>Demo</vt:lpstr>
      <vt:lpstr>Visualize</vt:lpstr>
      <vt:lpstr>Data visualization</vt:lpstr>
      <vt:lpstr>Create custom workbooks</vt:lpstr>
      <vt:lpstr>Demo</vt:lpstr>
      <vt:lpstr>Security orchtestration</vt:lpstr>
      <vt:lpstr>SOAR</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87</cp:revision>
  <dcterms:created xsi:type="dcterms:W3CDTF">2020-04-20T15:28:36Z</dcterms:created>
  <dcterms:modified xsi:type="dcterms:W3CDTF">2020-06-01T17:49:11Z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